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50" autoAdjust="0"/>
    <p:restoredTop sz="94751" autoAdjust="0"/>
  </p:normalViewPr>
  <p:slideViewPr>
    <p:cSldViewPr>
      <p:cViewPr varScale="1">
        <p:scale>
          <a:sx n="71" d="100"/>
          <a:sy n="71" d="100"/>
        </p:scale>
        <p:origin x="-4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A1ACFBB-5383-443B-9894-0F8324611B36}" type="datetimeFigureOut">
              <a:rPr lang="en-US" smtClean="0"/>
              <a:pPr/>
              <a:t>6/22/2010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3A5D11-F32B-46F9-A667-6131B8C06D26}"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A1ACFBB-5383-443B-9894-0F8324611B36}" type="datetimeFigureOut">
              <a:rPr lang="en-US" smtClean="0"/>
              <a:pPr/>
              <a:t>6/22/2010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3A5D11-F32B-46F9-A667-6131B8C06D2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A1ACFBB-5383-443B-9894-0F8324611B36}" type="datetimeFigureOut">
              <a:rPr lang="en-US" smtClean="0"/>
              <a:pPr/>
              <a:t>6/22/2010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3A5D11-F32B-46F9-A667-6131B8C06D2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A1ACFBB-5383-443B-9894-0F8324611B36}" type="datetimeFigureOut">
              <a:rPr lang="en-US" smtClean="0"/>
              <a:pPr/>
              <a:t>6/22/2010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3A5D11-F32B-46F9-A667-6131B8C06D26}"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A1ACFBB-5383-443B-9894-0F8324611B36}" type="datetimeFigureOut">
              <a:rPr lang="en-US" smtClean="0"/>
              <a:pPr/>
              <a:t>6/22/2010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3A5D11-F32B-46F9-A667-6131B8C06D26}"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A1ACFBB-5383-443B-9894-0F8324611B36}" type="datetimeFigureOut">
              <a:rPr lang="en-US" smtClean="0"/>
              <a:pPr/>
              <a:t>6/22/2010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3A5D11-F32B-46F9-A667-6131B8C06D2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A1ACFBB-5383-443B-9894-0F8324611B36}" type="datetimeFigureOut">
              <a:rPr lang="en-US" smtClean="0"/>
              <a:pPr/>
              <a:t>6/22/2010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D3A5D11-F32B-46F9-A667-6131B8C06D26}"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A1ACFBB-5383-443B-9894-0F8324611B36}" type="datetimeFigureOut">
              <a:rPr lang="en-US" smtClean="0"/>
              <a:pPr/>
              <a:t>6/22/2010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D3A5D11-F32B-46F9-A667-6131B8C06D2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A1ACFBB-5383-443B-9894-0F8324611B36}" type="datetimeFigureOut">
              <a:rPr lang="en-US" smtClean="0"/>
              <a:pPr/>
              <a:t>6/22/2010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D3A5D11-F32B-46F9-A667-6131B8C06D2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A1ACFBB-5383-443B-9894-0F8324611B36}" type="datetimeFigureOut">
              <a:rPr lang="en-US" smtClean="0"/>
              <a:pPr/>
              <a:t>6/22/2010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3A5D11-F32B-46F9-A667-6131B8C06D2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A1ACFBB-5383-443B-9894-0F8324611B36}" type="datetimeFigureOut">
              <a:rPr lang="en-US" smtClean="0"/>
              <a:pPr/>
              <a:t>6/22/2010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3A5D11-F32B-46F9-A667-6131B8C06D26}"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1ACFBB-5383-443B-9894-0F8324611B36}" type="datetimeFigureOut">
              <a:rPr lang="en-US" smtClean="0"/>
              <a:pPr/>
              <a:t>6/22/2010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3A5D11-F32B-46F9-A667-6131B8C06D2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29000" b="-29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62000" y="533400"/>
            <a:ext cx="7772400" cy="1470025"/>
          </a:xfrm>
        </p:spPr>
        <p:txBody>
          <a:bodyPr>
            <a:normAutofit/>
          </a:bodyPr>
          <a:lstStyle/>
          <a:p>
            <a:r>
              <a:rPr lang="en-US" dirty="0" smtClean="0">
                <a:solidFill>
                  <a:srgbClr val="FFFF00"/>
                </a:solidFill>
              </a:rPr>
              <a:t>Fire! Fire! Fire!</a:t>
            </a:r>
            <a:endParaRPr lang="en-US" dirty="0">
              <a:solidFill>
                <a:srgbClr val="FFFF00"/>
              </a:solidFill>
            </a:endParaRPr>
          </a:p>
        </p:txBody>
      </p:sp>
      <p:sp>
        <p:nvSpPr>
          <p:cNvPr id="3" name="Subtitle 2"/>
          <p:cNvSpPr>
            <a:spLocks noGrp="1"/>
          </p:cNvSpPr>
          <p:nvPr>
            <p:ph type="subTitle" idx="1"/>
          </p:nvPr>
        </p:nvSpPr>
        <p:spPr>
          <a:xfrm>
            <a:off x="1524000" y="1905000"/>
            <a:ext cx="6400800" cy="1752600"/>
          </a:xfrm>
        </p:spPr>
        <p:txBody>
          <a:bodyPr>
            <a:normAutofit/>
          </a:bodyPr>
          <a:lstStyle/>
          <a:p>
            <a:r>
              <a:rPr lang="en-US" sz="4000" b="1" dirty="0" smtClean="0"/>
              <a:t>Fire Safety</a:t>
            </a:r>
          </a:p>
          <a:p>
            <a:r>
              <a:rPr lang="en-US" sz="4000" b="1" dirty="0" smtClean="0"/>
              <a:t>By Athena Wilt</a:t>
            </a:r>
            <a:endParaRPr lang="en-US"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checkerboard(across)">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checkerboard(across)">
                                      <p:cBhvr>
                                        <p:cTn id="18"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973762"/>
          </a:xfrm>
        </p:spPr>
        <p:txBody>
          <a:bodyPr>
            <a:noAutofit/>
          </a:bodyPr>
          <a:lstStyle/>
          <a:p>
            <a:r>
              <a:rPr lang="en-US" sz="2400" dirty="0"/>
              <a:t/>
            </a:r>
            <a:br>
              <a:rPr lang="en-US" sz="2400" dirty="0"/>
            </a:br>
            <a:r>
              <a:rPr lang="en-US" sz="2400" b="1" dirty="0" smtClean="0"/>
              <a:t>Curriculum-Framing Questions</a:t>
            </a:r>
            <a:r>
              <a:rPr lang="en-US" sz="2400" dirty="0" smtClean="0"/>
              <a:t/>
            </a:r>
            <a:br>
              <a:rPr lang="en-US" sz="2400" dirty="0" smtClean="0"/>
            </a:br>
            <a:r>
              <a:rPr lang="en-US" sz="2400" dirty="0" smtClean="0"/>
              <a:t> </a:t>
            </a:r>
            <a:br>
              <a:rPr lang="en-US" sz="2400" dirty="0" smtClean="0"/>
            </a:br>
            <a:r>
              <a:rPr lang="en-US" sz="2400" b="1" dirty="0" smtClean="0"/>
              <a:t>Essential Question </a:t>
            </a:r>
            <a:r>
              <a:rPr lang="en-US" sz="2400" dirty="0" smtClean="0"/>
              <a:t/>
            </a:r>
            <a:br>
              <a:rPr lang="en-US" sz="2400" dirty="0" smtClean="0"/>
            </a:br>
            <a:r>
              <a:rPr lang="en-US" sz="2400" dirty="0" smtClean="0"/>
              <a:t>How can I protect myself?</a:t>
            </a:r>
            <a:br>
              <a:rPr lang="en-US" sz="2400" dirty="0" smtClean="0"/>
            </a:br>
            <a:r>
              <a:rPr lang="en-US" sz="2400" dirty="0" smtClean="0"/>
              <a:t> </a:t>
            </a:r>
            <a:br>
              <a:rPr lang="en-US" sz="2400" dirty="0" smtClean="0"/>
            </a:br>
            <a:r>
              <a:rPr lang="en-US" sz="2400" dirty="0" smtClean="0"/>
              <a:t/>
            </a:r>
            <a:br>
              <a:rPr lang="en-US" sz="2400" dirty="0" smtClean="0"/>
            </a:br>
            <a:r>
              <a:rPr lang="en-US" sz="2400" b="1" dirty="0" smtClean="0"/>
              <a:t>Unit Questions</a:t>
            </a:r>
            <a:r>
              <a:rPr lang="en-US" sz="2400" dirty="0" smtClean="0"/>
              <a:t/>
            </a:r>
            <a:br>
              <a:rPr lang="en-US" sz="2400" dirty="0" smtClean="0"/>
            </a:br>
            <a:r>
              <a:rPr lang="en-US" sz="2400" dirty="0" smtClean="0"/>
              <a:t>How does fire safety affect our lives? </a:t>
            </a:r>
            <a:br>
              <a:rPr lang="en-US" sz="2400" dirty="0" smtClean="0"/>
            </a:br>
            <a:r>
              <a:rPr lang="en-US" sz="2400" dirty="0" smtClean="0"/>
              <a:t>What is important about knowing fire safety rules?</a:t>
            </a:r>
            <a:br>
              <a:rPr lang="en-US" sz="2400" dirty="0" smtClean="0"/>
            </a:br>
            <a:r>
              <a:rPr lang="en-US" sz="2400" dirty="0" smtClean="0"/>
              <a:t> </a:t>
            </a:r>
            <a:br>
              <a:rPr lang="en-US" sz="2400" dirty="0" smtClean="0"/>
            </a:br>
            <a:r>
              <a:rPr lang="en-US" sz="2400" dirty="0" smtClean="0"/>
              <a:t> </a:t>
            </a:r>
            <a:br>
              <a:rPr lang="en-US" sz="2400" dirty="0" smtClean="0"/>
            </a:br>
            <a:r>
              <a:rPr lang="en-US" sz="2400" b="1" dirty="0" smtClean="0"/>
              <a:t>Content Questions</a:t>
            </a:r>
            <a:r>
              <a:rPr lang="en-US" sz="2400" dirty="0" smtClean="0"/>
              <a:t/>
            </a:r>
            <a:br>
              <a:rPr lang="en-US" sz="2400" dirty="0" smtClean="0"/>
            </a:br>
            <a:r>
              <a:rPr lang="en-US" sz="2400" dirty="0" smtClean="0"/>
              <a:t>What are the fire safety rules?</a:t>
            </a:r>
            <a:br>
              <a:rPr lang="en-US" sz="2400" dirty="0" smtClean="0"/>
            </a:br>
            <a:r>
              <a:rPr lang="en-US" sz="2400" dirty="0" smtClean="0"/>
              <a:t>How do fires start?</a:t>
            </a:r>
            <a:br>
              <a:rPr lang="en-US" sz="2400" dirty="0" smtClean="0"/>
            </a:br>
            <a:r>
              <a:rPr lang="en-US" sz="2400" dirty="0" smtClean="0"/>
              <a:t>What should you do in case of a fire?</a:t>
            </a:r>
            <a:endParaRPr lang="en-US" sz="2400" dirty="0"/>
          </a:p>
        </p:txBody>
      </p:sp>
      <p:pic>
        <p:nvPicPr>
          <p:cNvPr id="3" name="Picture 2" descr="fire2.jpg"/>
          <p:cNvPicPr>
            <a:picLocks noChangeAspect="1"/>
          </p:cNvPicPr>
          <p:nvPr/>
        </p:nvPicPr>
        <p:blipFill>
          <a:blip r:embed="rId2" cstate="print"/>
          <a:stretch>
            <a:fillRect/>
          </a:stretch>
        </p:blipFill>
        <p:spPr>
          <a:xfrm>
            <a:off x="762000" y="838200"/>
            <a:ext cx="1276350" cy="152400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29000" b="-29000"/>
          </a:stretch>
        </a:blipFill>
        <a:effectLst/>
      </p:bgPr>
    </p:bg>
    <p:spTree>
      <p:nvGrpSpPr>
        <p:cNvPr id="1" name=""/>
        <p:cNvGrpSpPr/>
        <p:nvPr/>
      </p:nvGrpSpPr>
      <p:grpSpPr>
        <a:xfrm>
          <a:off x="0" y="0"/>
          <a:ext cx="0" cy="0"/>
          <a:chOff x="0" y="0"/>
          <a:chExt cx="0" cy="0"/>
        </a:xfrm>
      </p:grpSpPr>
      <p:sp>
        <p:nvSpPr>
          <p:cNvPr id="2" name="Rectangle 1"/>
          <p:cNvSpPr/>
          <p:nvPr/>
        </p:nvSpPr>
        <p:spPr>
          <a:xfrm>
            <a:off x="1295400" y="0"/>
            <a:ext cx="7010400" cy="6001643"/>
          </a:xfrm>
          <a:prstGeom prst="rect">
            <a:avLst/>
          </a:prstGeom>
        </p:spPr>
        <p:txBody>
          <a:bodyPr wrap="square">
            <a:spAutoFit/>
          </a:bodyPr>
          <a:lstStyle/>
          <a:p>
            <a:pPr algn="ctr">
              <a:buFont typeface="Arial" pitchFamily="34" charset="0"/>
              <a:buChar char="•"/>
            </a:pPr>
            <a:r>
              <a:rPr lang="en-US" sz="4800" dirty="0" smtClean="0">
                <a:solidFill>
                  <a:schemeClr val="bg1"/>
                </a:solidFill>
              </a:rPr>
              <a:t>World Wide Web of Fire</a:t>
            </a:r>
          </a:p>
          <a:p>
            <a:pPr algn="ctr">
              <a:buFont typeface="Arial" pitchFamily="34" charset="0"/>
              <a:buChar char="•"/>
            </a:pPr>
            <a:endParaRPr lang="en-US" sz="4800" dirty="0" smtClean="0">
              <a:solidFill>
                <a:schemeClr val="bg1"/>
              </a:solidFill>
            </a:endParaRPr>
          </a:p>
          <a:p>
            <a:pPr>
              <a:buFont typeface="Arial" pitchFamily="34" charset="0"/>
              <a:buChar char="•"/>
            </a:pPr>
            <a:r>
              <a:rPr lang="en-US" sz="3200" dirty="0" smtClean="0">
                <a:solidFill>
                  <a:schemeClr val="bg1"/>
                </a:solidFill>
              </a:rPr>
              <a:t>This project will  help my students develop 21</a:t>
            </a:r>
            <a:r>
              <a:rPr lang="en-US" sz="3200" baseline="30000" dirty="0" smtClean="0">
                <a:solidFill>
                  <a:schemeClr val="bg1"/>
                </a:solidFill>
              </a:rPr>
              <a:t>st</a:t>
            </a:r>
            <a:r>
              <a:rPr lang="en-US" sz="3200" dirty="0" smtClean="0">
                <a:solidFill>
                  <a:schemeClr val="bg1"/>
                </a:solidFill>
              </a:rPr>
              <a:t> century skills </a:t>
            </a:r>
          </a:p>
          <a:p>
            <a:r>
              <a:rPr lang="en-US" sz="3200" dirty="0" smtClean="0">
                <a:solidFill>
                  <a:schemeClr val="bg1"/>
                </a:solidFill>
              </a:rPr>
              <a:t>   by:</a:t>
            </a:r>
          </a:p>
          <a:p>
            <a:pPr>
              <a:buFont typeface="Arial" pitchFamily="34" charset="0"/>
              <a:buChar char="•"/>
            </a:pPr>
            <a:r>
              <a:rPr lang="en-US" sz="3200" dirty="0" smtClean="0">
                <a:solidFill>
                  <a:schemeClr val="bg1"/>
                </a:solidFill>
              </a:rPr>
              <a:t>Communicating and Collaborating with peers</a:t>
            </a:r>
          </a:p>
          <a:p>
            <a:pPr>
              <a:buFont typeface="Arial" pitchFamily="34" charset="0"/>
              <a:buChar char="•"/>
            </a:pPr>
            <a:r>
              <a:rPr lang="en-US" sz="3200" dirty="0" smtClean="0">
                <a:solidFill>
                  <a:schemeClr val="bg1"/>
                </a:solidFill>
              </a:rPr>
              <a:t>Assembling data  relating to fire hazards</a:t>
            </a:r>
          </a:p>
          <a:p>
            <a:pPr>
              <a:buFont typeface="Arial" pitchFamily="34" charset="0"/>
              <a:buChar char="•"/>
            </a:pPr>
            <a:r>
              <a:rPr lang="en-US" sz="3200" dirty="0" smtClean="0">
                <a:solidFill>
                  <a:schemeClr val="bg1"/>
                </a:solidFill>
              </a:rPr>
              <a:t>Analyzing fire safety data</a:t>
            </a:r>
          </a:p>
          <a:p>
            <a:pPr>
              <a:buFont typeface="Arial" pitchFamily="34" charset="0"/>
              <a:buChar char="•"/>
            </a:pPr>
            <a:r>
              <a:rPr lang="en-US" sz="3200" dirty="0" smtClean="0">
                <a:solidFill>
                  <a:schemeClr val="bg1"/>
                </a:solidFill>
              </a:rPr>
              <a:t>Understanding that fire safety is very important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71600" y="304800"/>
            <a:ext cx="7467600" cy="6001643"/>
          </a:xfrm>
          <a:prstGeom prst="rect">
            <a:avLst/>
          </a:prstGeom>
        </p:spPr>
        <p:txBody>
          <a:bodyPr wrap="square">
            <a:spAutoFit/>
          </a:bodyPr>
          <a:lstStyle/>
          <a:p>
            <a:r>
              <a:rPr lang="en-US" sz="3200" b="1" dirty="0" smtClean="0"/>
              <a:t>Gauging Student Needs Assessments</a:t>
            </a:r>
          </a:p>
          <a:p>
            <a:endParaRPr lang="en-US" sz="3200" b="1" dirty="0"/>
          </a:p>
          <a:p>
            <a:endParaRPr lang="en-US" sz="3200" b="1" dirty="0" smtClean="0"/>
          </a:p>
          <a:p>
            <a:endParaRPr lang="en-US" sz="3200" b="1" dirty="0"/>
          </a:p>
          <a:p>
            <a:endParaRPr lang="en-US" sz="3200" b="1" dirty="0" smtClean="0"/>
          </a:p>
          <a:p>
            <a:endParaRPr lang="en-US" sz="3200" b="1" dirty="0"/>
          </a:p>
          <a:p>
            <a:endParaRPr lang="en-US" sz="3200" b="1" dirty="0" smtClean="0"/>
          </a:p>
          <a:p>
            <a:endParaRPr lang="en-US" sz="3200" b="1" dirty="0"/>
          </a:p>
          <a:p>
            <a:endParaRPr lang="en-US" sz="3200" b="1" dirty="0" smtClean="0"/>
          </a:p>
          <a:p>
            <a:endParaRPr lang="en-US" sz="3200" b="1" dirty="0" smtClean="0"/>
          </a:p>
          <a:p>
            <a:pPr algn="ctr"/>
            <a:endParaRPr lang="en-US" sz="3200" b="1" dirty="0" smtClean="0"/>
          </a:p>
          <a:p>
            <a:pPr algn="ctr"/>
            <a:endParaRPr lang="en-US" sz="3200" b="1" dirty="0"/>
          </a:p>
        </p:txBody>
      </p:sp>
      <p:sp>
        <p:nvSpPr>
          <p:cNvPr id="7" name="Rectangle 6"/>
          <p:cNvSpPr/>
          <p:nvPr/>
        </p:nvSpPr>
        <p:spPr>
          <a:xfrm>
            <a:off x="762000" y="1295400"/>
            <a:ext cx="7848600" cy="4247317"/>
          </a:xfrm>
          <a:prstGeom prst="rect">
            <a:avLst/>
          </a:prstGeom>
        </p:spPr>
        <p:txBody>
          <a:bodyPr wrap="square">
            <a:spAutoFit/>
          </a:bodyPr>
          <a:lstStyle/>
          <a:p>
            <a:r>
              <a:rPr lang="en-US" b="1" dirty="0" smtClean="0"/>
              <a:t>The Purpose Of The Assessment</a:t>
            </a:r>
          </a:p>
          <a:p>
            <a:r>
              <a:rPr lang="en-US" dirty="0" smtClean="0"/>
              <a:t>To gather information about what my students already know</a:t>
            </a:r>
          </a:p>
          <a:p>
            <a:r>
              <a:rPr lang="en-US" dirty="0" smtClean="0"/>
              <a:t> and what questions they have about fire and fire safety.</a:t>
            </a:r>
          </a:p>
          <a:p>
            <a:r>
              <a:rPr lang="en-US" b="1" dirty="0" smtClean="0"/>
              <a:t>What I Want To Learn From My Students</a:t>
            </a:r>
          </a:p>
          <a:p>
            <a:r>
              <a:rPr lang="en-US" dirty="0" smtClean="0"/>
              <a:t>I want to find out what  they already know about the Unit</a:t>
            </a:r>
          </a:p>
          <a:p>
            <a:r>
              <a:rPr lang="en-US" dirty="0" smtClean="0"/>
              <a:t> Questions and what they will learn about fire safety and, how they</a:t>
            </a:r>
          </a:p>
          <a:p>
            <a:r>
              <a:rPr lang="en-US" dirty="0" smtClean="0"/>
              <a:t>Collaborate in their learning.</a:t>
            </a:r>
          </a:p>
          <a:p>
            <a:r>
              <a:rPr lang="en-US" b="1" dirty="0" smtClean="0"/>
              <a:t>How Have I Tried To Promote Higher-Order Thinking</a:t>
            </a:r>
          </a:p>
          <a:p>
            <a:r>
              <a:rPr lang="en-US" dirty="0" smtClean="0"/>
              <a:t>I ask my students to formulate relationships between safe and non safe </a:t>
            </a:r>
          </a:p>
          <a:p>
            <a:r>
              <a:rPr lang="en-US" b="1" dirty="0" smtClean="0"/>
              <a:t>How The Assessment Information Helps Me And My Students </a:t>
            </a:r>
          </a:p>
          <a:p>
            <a:r>
              <a:rPr lang="en-US" b="1" dirty="0" smtClean="0"/>
              <a:t>Plan For Upcoming Activities</a:t>
            </a:r>
          </a:p>
          <a:p>
            <a:r>
              <a:rPr lang="en-US" dirty="0" smtClean="0"/>
              <a:t>If students have a difficult  time understanding  how to </a:t>
            </a:r>
          </a:p>
          <a:p>
            <a:r>
              <a:rPr lang="en-US" dirty="0" smtClean="0"/>
              <a:t>collaborate, I will pause our  inquiries and problem solve.</a:t>
            </a:r>
            <a:endParaRPr lang="en-US" dirty="0" smtClean="0">
              <a:solidFill>
                <a:schemeClr val="bg1"/>
              </a:solidFill>
            </a:endParaRPr>
          </a:p>
          <a:p>
            <a:r>
              <a:rPr lang="en-US" dirty="0" smtClean="0"/>
              <a:t>to collaborate .  If students have misconception about </a:t>
            </a:r>
            <a:r>
              <a:rPr lang="en-US" dirty="0" err="1" smtClean="0"/>
              <a:t>the</a:t>
            </a:r>
            <a:r>
              <a:rPr lang="en-US" dirty="0" err="1" smtClean="0">
                <a:solidFill>
                  <a:schemeClr val="bg1"/>
                </a:solidFill>
              </a:rPr>
              <a:t>s</a:t>
            </a:r>
            <a:r>
              <a:rPr lang="en-US" dirty="0" smtClean="0">
                <a:solidFill>
                  <a:schemeClr val="bg1"/>
                </a:solidFill>
              </a:rPr>
              <a:t> </a:t>
            </a:r>
          </a:p>
          <a:p>
            <a:r>
              <a:rPr lang="en-US" dirty="0" smtClean="0"/>
              <a:t> unit questions, I will provide resources.</a:t>
            </a:r>
            <a:endParaRPr lang="en-US" dirty="0"/>
          </a:p>
        </p:txBody>
      </p:sp>
      <p:pic>
        <p:nvPicPr>
          <p:cNvPr id="8" name="Picture 7" descr="fire2.jpg"/>
          <p:cNvPicPr>
            <a:picLocks noChangeAspect="1"/>
          </p:cNvPicPr>
          <p:nvPr/>
        </p:nvPicPr>
        <p:blipFill>
          <a:blip r:embed="rId2" cstate="print"/>
          <a:stretch>
            <a:fillRect/>
          </a:stretch>
        </p:blipFill>
        <p:spPr>
          <a:xfrm>
            <a:off x="7010400" y="914400"/>
            <a:ext cx="1276350" cy="15240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29000" b="-29000"/>
          </a:stretch>
        </a:blipFill>
        <a:effectLst/>
      </p:bgPr>
    </p:bg>
    <p:spTree>
      <p:nvGrpSpPr>
        <p:cNvPr id="1" name=""/>
        <p:cNvGrpSpPr/>
        <p:nvPr/>
      </p:nvGrpSpPr>
      <p:grpSpPr>
        <a:xfrm>
          <a:off x="0" y="0"/>
          <a:ext cx="0" cy="0"/>
          <a:chOff x="0" y="0"/>
          <a:chExt cx="0" cy="0"/>
        </a:xfrm>
      </p:grpSpPr>
      <p:sp>
        <p:nvSpPr>
          <p:cNvPr id="2" name="Rectangle 1"/>
          <p:cNvSpPr/>
          <p:nvPr/>
        </p:nvSpPr>
        <p:spPr>
          <a:xfrm>
            <a:off x="304800" y="304800"/>
            <a:ext cx="8534400" cy="4401205"/>
          </a:xfrm>
          <a:prstGeom prst="rect">
            <a:avLst/>
          </a:prstGeom>
        </p:spPr>
        <p:txBody>
          <a:bodyPr wrap="square">
            <a:spAutoFit/>
          </a:bodyPr>
          <a:lstStyle/>
          <a:p>
            <a:pPr algn="ctr"/>
            <a:r>
              <a:rPr lang="en-US" sz="4000" dirty="0" smtClean="0">
                <a:solidFill>
                  <a:schemeClr val="bg1"/>
                </a:solidFill>
              </a:rPr>
              <a:t>My Goals for this course</a:t>
            </a:r>
          </a:p>
          <a:p>
            <a:pPr algn="ctr"/>
            <a:endParaRPr lang="en-US" sz="4000" dirty="0">
              <a:solidFill>
                <a:schemeClr val="bg1"/>
              </a:solidFill>
            </a:endParaRPr>
          </a:p>
          <a:p>
            <a:pPr algn="ctr"/>
            <a:endParaRPr lang="en-US" sz="4000" dirty="0" smtClean="0">
              <a:solidFill>
                <a:schemeClr val="bg1"/>
              </a:solidFill>
            </a:endParaRPr>
          </a:p>
          <a:p>
            <a:pPr>
              <a:buFont typeface="Arial" pitchFamily="34" charset="0"/>
              <a:buChar char="•"/>
            </a:pPr>
            <a:r>
              <a:rPr lang="en-US" sz="3200" dirty="0" smtClean="0">
                <a:solidFill>
                  <a:schemeClr val="bg1"/>
                </a:solidFill>
              </a:rPr>
              <a:t>Find ways to get my students to collaborate effectively and on task</a:t>
            </a:r>
          </a:p>
          <a:p>
            <a:pPr>
              <a:buFont typeface="Arial" pitchFamily="34" charset="0"/>
              <a:buChar char="•"/>
            </a:pPr>
            <a:r>
              <a:rPr lang="en-US" sz="3200" dirty="0" smtClean="0">
                <a:solidFill>
                  <a:schemeClr val="bg1"/>
                </a:solidFill>
              </a:rPr>
              <a:t> Learn about fire and fires safety and how important it is.</a:t>
            </a:r>
          </a:p>
          <a:p>
            <a:pPr>
              <a:buFont typeface="Arial" pitchFamily="34" charset="0"/>
              <a:buChar char="•"/>
            </a:pPr>
            <a:r>
              <a:rPr lang="en-US" sz="3200" dirty="0" smtClean="0">
                <a:solidFill>
                  <a:schemeClr val="bg1"/>
                </a:solidFill>
              </a:rPr>
              <a:t>Share ideas with other colleagues</a:t>
            </a:r>
            <a:endParaRPr lang="en-US" sz="3200"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68962"/>
          </a:xfrm>
        </p:spPr>
        <p:txBody>
          <a:bodyPr>
            <a:normAutofit/>
          </a:bodyPr>
          <a:lstStyle/>
          <a:p>
            <a:r>
              <a:rPr lang="en-US" dirty="0" smtClean="0"/>
              <a:t>My Goal For My Students</a:t>
            </a:r>
            <a:br>
              <a:rPr lang="en-US" dirty="0" smtClean="0"/>
            </a:br>
            <a:r>
              <a:rPr lang="en-US" dirty="0" smtClean="0"/>
              <a:t/>
            </a:r>
            <a:br>
              <a:rPr lang="en-US" dirty="0" smtClean="0"/>
            </a:br>
            <a:r>
              <a:rPr lang="en-US" dirty="0"/>
              <a:t/>
            </a:r>
            <a:br>
              <a:rPr lang="en-US" dirty="0"/>
            </a:br>
            <a:r>
              <a:rPr lang="en-US" dirty="0" smtClean="0"/>
              <a:t/>
            </a:r>
            <a:br>
              <a:rPr lang="en-US" dirty="0" smtClean="0"/>
            </a:br>
            <a:r>
              <a:rPr lang="en-US" dirty="0" smtClean="0"/>
              <a:t>To learn about fire and fire safety and how important it is</a:t>
            </a:r>
            <a:br>
              <a:rPr lang="en-US" dirty="0" smtClean="0"/>
            </a:br>
            <a:r>
              <a:rPr lang="en-US" dirty="0" smtClean="0"/>
              <a:t>To become more inquisitive about the world around them</a:t>
            </a:r>
            <a:endParaRPr lang="en-US" dirty="0"/>
          </a:p>
        </p:txBody>
      </p:sp>
      <p:pic>
        <p:nvPicPr>
          <p:cNvPr id="3" name="Picture 2" descr="fire2.jpg"/>
          <p:cNvPicPr>
            <a:picLocks noChangeAspect="1"/>
          </p:cNvPicPr>
          <p:nvPr/>
        </p:nvPicPr>
        <p:blipFill>
          <a:blip r:embed="rId2" cstate="print"/>
          <a:stretch>
            <a:fillRect/>
          </a:stretch>
        </p:blipFill>
        <p:spPr>
          <a:xfrm>
            <a:off x="0" y="1524000"/>
            <a:ext cx="1276350" cy="1524000"/>
          </a:xfrm>
          <a:prstGeom prst="rect">
            <a:avLst/>
          </a:prstGeom>
        </p:spPr>
      </p:pic>
      <p:pic>
        <p:nvPicPr>
          <p:cNvPr id="4" name="Picture 3" descr="fire2.jpg"/>
          <p:cNvPicPr>
            <a:picLocks noChangeAspect="1"/>
          </p:cNvPicPr>
          <p:nvPr/>
        </p:nvPicPr>
        <p:blipFill>
          <a:blip r:embed="rId2" cstate="print"/>
          <a:stretch>
            <a:fillRect/>
          </a:stretch>
        </p:blipFill>
        <p:spPr>
          <a:xfrm>
            <a:off x="2057400" y="1524000"/>
            <a:ext cx="1276350" cy="1524000"/>
          </a:xfrm>
          <a:prstGeom prst="rect">
            <a:avLst/>
          </a:prstGeom>
        </p:spPr>
      </p:pic>
      <p:pic>
        <p:nvPicPr>
          <p:cNvPr id="5" name="Picture 4" descr="fire2.jpg"/>
          <p:cNvPicPr>
            <a:picLocks noChangeAspect="1"/>
          </p:cNvPicPr>
          <p:nvPr/>
        </p:nvPicPr>
        <p:blipFill>
          <a:blip r:embed="rId2" cstate="print"/>
          <a:stretch>
            <a:fillRect/>
          </a:stretch>
        </p:blipFill>
        <p:spPr>
          <a:xfrm>
            <a:off x="4038600" y="1524000"/>
            <a:ext cx="1276350" cy="1524000"/>
          </a:xfrm>
          <a:prstGeom prst="rect">
            <a:avLst/>
          </a:prstGeom>
        </p:spPr>
      </p:pic>
      <p:pic>
        <p:nvPicPr>
          <p:cNvPr id="6" name="Picture 5" descr="fire2.jpg"/>
          <p:cNvPicPr>
            <a:picLocks noChangeAspect="1"/>
          </p:cNvPicPr>
          <p:nvPr/>
        </p:nvPicPr>
        <p:blipFill>
          <a:blip r:embed="rId2" cstate="print"/>
          <a:stretch>
            <a:fillRect/>
          </a:stretch>
        </p:blipFill>
        <p:spPr>
          <a:xfrm>
            <a:off x="990600" y="1524000"/>
            <a:ext cx="1276350" cy="1524000"/>
          </a:xfrm>
          <a:prstGeom prst="rect">
            <a:avLst/>
          </a:prstGeom>
        </p:spPr>
      </p:pic>
      <p:pic>
        <p:nvPicPr>
          <p:cNvPr id="7" name="Picture 6" descr="fire2.jpg"/>
          <p:cNvPicPr>
            <a:picLocks noChangeAspect="1"/>
          </p:cNvPicPr>
          <p:nvPr/>
        </p:nvPicPr>
        <p:blipFill>
          <a:blip r:embed="rId2" cstate="print"/>
          <a:stretch>
            <a:fillRect/>
          </a:stretch>
        </p:blipFill>
        <p:spPr>
          <a:xfrm>
            <a:off x="7467600" y="1524000"/>
            <a:ext cx="1276350" cy="1524000"/>
          </a:xfrm>
          <a:prstGeom prst="rect">
            <a:avLst/>
          </a:prstGeom>
        </p:spPr>
      </p:pic>
      <p:pic>
        <p:nvPicPr>
          <p:cNvPr id="8" name="Picture 7" descr="fire2.jpg"/>
          <p:cNvPicPr>
            <a:picLocks noChangeAspect="1"/>
          </p:cNvPicPr>
          <p:nvPr/>
        </p:nvPicPr>
        <p:blipFill>
          <a:blip r:embed="rId2" cstate="print"/>
          <a:stretch>
            <a:fillRect/>
          </a:stretch>
        </p:blipFill>
        <p:spPr>
          <a:xfrm>
            <a:off x="3048000" y="1524000"/>
            <a:ext cx="1276350" cy="1524000"/>
          </a:xfrm>
          <a:prstGeom prst="rect">
            <a:avLst/>
          </a:prstGeom>
        </p:spPr>
      </p:pic>
      <p:pic>
        <p:nvPicPr>
          <p:cNvPr id="9" name="Picture 8" descr="fire2.jpg"/>
          <p:cNvPicPr>
            <a:picLocks noChangeAspect="1"/>
          </p:cNvPicPr>
          <p:nvPr/>
        </p:nvPicPr>
        <p:blipFill>
          <a:blip r:embed="rId2" cstate="print"/>
          <a:stretch>
            <a:fillRect/>
          </a:stretch>
        </p:blipFill>
        <p:spPr>
          <a:xfrm>
            <a:off x="5334000" y="1524000"/>
            <a:ext cx="1276350" cy="1524000"/>
          </a:xfrm>
          <a:prstGeom prst="rect">
            <a:avLst/>
          </a:prstGeom>
        </p:spPr>
      </p:pic>
      <p:pic>
        <p:nvPicPr>
          <p:cNvPr id="10" name="Picture 9" descr="fire2.jpg"/>
          <p:cNvPicPr>
            <a:picLocks noChangeAspect="1"/>
          </p:cNvPicPr>
          <p:nvPr/>
        </p:nvPicPr>
        <p:blipFill>
          <a:blip r:embed="rId2" cstate="print"/>
          <a:stretch>
            <a:fillRect/>
          </a:stretch>
        </p:blipFill>
        <p:spPr>
          <a:xfrm>
            <a:off x="6553200" y="1524000"/>
            <a:ext cx="1276350" cy="15240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ire4.jpg"/>
          <p:cNvPicPr>
            <a:picLocks noChangeAspect="1"/>
          </p:cNvPicPr>
          <p:nvPr/>
        </p:nvPicPr>
        <p:blipFill>
          <a:blip r:embed="rId2" cstate="print"/>
          <a:stretch>
            <a:fillRect/>
          </a:stretch>
        </p:blipFill>
        <p:spPr>
          <a:xfrm>
            <a:off x="457200" y="0"/>
            <a:ext cx="7772400" cy="6858000"/>
          </a:xfrm>
          <a:prstGeom prst="rect">
            <a:avLst/>
          </a:prstGeom>
        </p:spPr>
      </p:pic>
      <p:sp>
        <p:nvSpPr>
          <p:cNvPr id="2" name="Title 1"/>
          <p:cNvSpPr>
            <a:spLocks noGrp="1"/>
          </p:cNvSpPr>
          <p:nvPr>
            <p:ph type="title"/>
          </p:nvPr>
        </p:nvSpPr>
        <p:spPr>
          <a:xfrm>
            <a:off x="457200" y="274638"/>
            <a:ext cx="8229600" cy="3763962"/>
          </a:xfrm>
        </p:spPr>
        <p:txBody>
          <a:bodyPr>
            <a:normAutofit fontScale="90000"/>
          </a:bodyPr>
          <a:lstStyle/>
          <a:p>
            <a:r>
              <a:rPr lang="en-US" dirty="0" smtClean="0">
                <a:solidFill>
                  <a:srgbClr val="FF0000"/>
                </a:solidFill>
              </a:rPr>
              <a:t>Request for Feedback</a:t>
            </a:r>
            <a:r>
              <a:rPr lang="en-US" dirty="0" smtClean="0">
                <a:solidFill>
                  <a:schemeClr val="bg1"/>
                </a:solidFill>
              </a:rPr>
              <a:t/>
            </a:r>
            <a:br>
              <a:rPr lang="en-US" dirty="0" smtClean="0">
                <a:solidFill>
                  <a:schemeClr val="bg1"/>
                </a:solidFill>
              </a:rPr>
            </a:br>
            <a:r>
              <a:rPr lang="en-US" dirty="0">
                <a:solidFill>
                  <a:schemeClr val="bg1"/>
                </a:solidFill>
              </a:rPr>
              <a:t/>
            </a:r>
            <a:br>
              <a:rPr lang="en-US" dirty="0">
                <a:solidFill>
                  <a:schemeClr val="bg1"/>
                </a:solidFill>
              </a:rPr>
            </a:br>
            <a:r>
              <a:rPr lang="en-US" dirty="0" smtClean="0">
                <a:solidFill>
                  <a:schemeClr val="bg1"/>
                </a:solidFill>
              </a:rPr>
              <a:t>Places I could take my students to show them fire hazards</a:t>
            </a:r>
            <a:r>
              <a:rPr lang="en-US" dirty="0" smtClean="0"/>
              <a:t> </a:t>
            </a:r>
            <a:br>
              <a:rPr lang="en-US" dirty="0" smtClean="0"/>
            </a:br>
            <a:r>
              <a:rPr lang="en-US" dirty="0"/>
              <a:t/>
            </a:r>
            <a:br>
              <a:rPr lang="en-US" dirty="0"/>
            </a:b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98</TotalTime>
  <Words>234</Words>
  <Application>Microsoft Office PowerPoint</Application>
  <PresentationFormat>On-screen Show (4:3)</PresentationFormat>
  <Paragraphs>45</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Fire! Fire! Fire!</vt:lpstr>
      <vt:lpstr> Curriculum-Framing Questions   Essential Question  How can I protect myself?    Unit Questions How does fire safety affect our lives?  What is important about knowing fire safety rules?     Content Questions What are the fire safety rules? How do fires start? What should you do in case of a fire?</vt:lpstr>
      <vt:lpstr>Slide 3</vt:lpstr>
      <vt:lpstr>Slide 4</vt:lpstr>
      <vt:lpstr>Slide 5</vt:lpstr>
      <vt:lpstr>My Goal For My Students    To learn about fire and fire safety and how important it is To become more inquisitive about the world around them</vt:lpstr>
      <vt:lpstr>Request for Feedback  Places I could take my students to show them fire hazards   </vt:lpstr>
    </vt:vector>
  </TitlesOfParts>
  <Company>SUSD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AHARGREA</dc:creator>
  <cp:lastModifiedBy>AHARGREA</cp:lastModifiedBy>
  <cp:revision>11</cp:revision>
  <dcterms:created xsi:type="dcterms:W3CDTF">2010-06-22T16:09:59Z</dcterms:created>
  <dcterms:modified xsi:type="dcterms:W3CDTF">2010-06-22T22:13:04Z</dcterms:modified>
</cp:coreProperties>
</file>